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8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Calculating profit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24936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7992888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</a:rPr>
              <a:t>To </a:t>
            </a:r>
            <a:r>
              <a:rPr lang="en-GB" sz="2000" dirty="0" smtClean="0">
                <a:latin typeface="Tahoma" panose="020B0604030504040204" pitchFamily="34" charset="0"/>
              </a:rPr>
              <a:t>calculate profit</a:t>
            </a:r>
            <a:endParaRPr lang="en-GB" sz="2000" dirty="0"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</a:rPr>
              <a:t>To </a:t>
            </a:r>
            <a:r>
              <a:rPr lang="en-GB" sz="2000" dirty="0" smtClean="0">
                <a:latin typeface="Tahoma" panose="020B0604030504040204" pitchFamily="34" charset="0"/>
              </a:rPr>
              <a:t>solve multi-step problems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Today, we are going to decide what price we will charge for our products.</a:t>
            </a:r>
          </a:p>
          <a:p>
            <a:pPr algn="ctr"/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factors must we consider when deciding on a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price?</a:t>
            </a:r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Talk to your business group.</a:t>
            </a:r>
            <a:endParaRPr lang="en-GB" sz="2000" dirty="0"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74" y="3888900"/>
            <a:ext cx="3959931" cy="258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272808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Look at your recipe to find out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the number of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portions of your product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that you can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make. For example 5 flatbreads or 8 slices of frittata.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We will use this information to work out the cost per unit.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Your </a:t>
            </a:r>
            <a:r>
              <a:rPr lang="en-GB" sz="2400" dirty="0">
                <a:latin typeface="Tahoma" panose="020B0604030504040204" pitchFamily="34" charset="0"/>
              </a:rPr>
              <a:t>cost per unit is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how much each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portion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will cost to make.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To calculate the cost per </a:t>
            </a:r>
            <a:r>
              <a:rPr lang="en-GB" sz="2400" dirty="0" smtClean="0">
                <a:latin typeface="Tahoma" panose="020B0604030504040204" pitchFamily="34" charset="0"/>
              </a:rPr>
              <a:t>unit, </a:t>
            </a:r>
            <a:r>
              <a:rPr lang="en-GB" sz="2400" dirty="0">
                <a:latin typeface="Tahoma" panose="020B0604030504040204" pitchFamily="34" charset="0"/>
              </a:rPr>
              <a:t>you divide your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total cost</a:t>
            </a:r>
            <a:r>
              <a:rPr lang="en-GB" sz="2400" dirty="0">
                <a:solidFill>
                  <a:srgbClr val="FF3399"/>
                </a:solidFill>
                <a:latin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</a:rPr>
              <a:t>by the number of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portions</a:t>
            </a:r>
            <a:r>
              <a:rPr lang="en-GB" sz="2400" dirty="0" smtClean="0">
                <a:solidFill>
                  <a:srgbClr val="4F81BD"/>
                </a:solidFill>
                <a:latin typeface="Tahoma" panose="020B0604030504040204" pitchFamily="34" charset="0"/>
              </a:rPr>
              <a:t> </a:t>
            </a:r>
            <a:r>
              <a:rPr lang="en-GB" sz="2400" dirty="0">
                <a:latin typeface="Tahoma" panose="020B0604030504040204" pitchFamily="34" charset="0"/>
              </a:rPr>
              <a:t>that you can make.</a:t>
            </a:r>
          </a:p>
          <a:p>
            <a:pPr algn="ctr"/>
            <a:endParaRPr lang="en-GB" sz="1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32859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Breakeven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If you sell all of your </a:t>
            </a:r>
            <a:r>
              <a:rPr lang="en-GB" sz="2400" dirty="0" smtClean="0">
                <a:latin typeface="Tahoma" panose="020B0604030504040204" pitchFamily="34" charset="0"/>
              </a:rPr>
              <a:t>products </a:t>
            </a:r>
            <a:r>
              <a:rPr lang="en-GB" sz="2400" dirty="0">
                <a:latin typeface="Tahoma" panose="020B0604030504040204" pitchFamily="34" charset="0"/>
              </a:rPr>
              <a:t>for the cost per unit (how much it cost to make them) then you will have made enough money to cover your costs; this is called your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break even point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. </a:t>
            </a:r>
            <a:r>
              <a:rPr lang="en-GB" sz="2400" dirty="0" smtClean="0">
                <a:latin typeface="Tahoma" panose="020B0604030504040204" pitchFamily="34" charset="0"/>
              </a:rPr>
              <a:t>Selling your products at this price means you will neither gain nor lose money.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However, for your </a:t>
            </a:r>
            <a:r>
              <a:rPr lang="en-GB" sz="2400" dirty="0" smtClean="0">
                <a:latin typeface="Tahoma" panose="020B0604030504040204" pitchFamily="34" charset="0"/>
              </a:rPr>
              <a:t>farm shop business </a:t>
            </a:r>
            <a:r>
              <a:rPr lang="en-GB" sz="2400" dirty="0">
                <a:latin typeface="Tahoma" panose="020B0604030504040204" pitchFamily="34" charset="0"/>
              </a:rPr>
              <a:t>to be successful, you need to make a profit</a:t>
            </a:r>
            <a:r>
              <a:rPr lang="en-GB" sz="2400" dirty="0">
                <a:solidFill>
                  <a:srgbClr val="4F81BD"/>
                </a:solidFill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What is profit?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716" y="1598640"/>
            <a:ext cx="784887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Your profit is </a:t>
            </a:r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how much money you have made from selling your products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after you have taken away the total cost of buying their ingredients.</a:t>
            </a:r>
          </a:p>
          <a:p>
            <a:endParaRPr lang="en-GB" sz="18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Profit= selling price – ingredients cost</a:t>
            </a:r>
          </a:p>
          <a:p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1778" y="3789040"/>
            <a:ext cx="360040" cy="5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42914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ahoma" panose="020B0604030504040204" pitchFamily="34" charset="0"/>
              </a:rPr>
              <a:t>How much money you make</a:t>
            </a:r>
            <a:endParaRPr lang="en-GB" dirty="0">
              <a:latin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32098" y="3789040"/>
            <a:ext cx="144016" cy="42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42212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ahoma" panose="020B0604030504040204" pitchFamily="34" charset="0"/>
              </a:rPr>
              <a:t>How much your ingredients cost</a:t>
            </a:r>
            <a:endParaRPr lang="en-GB" dirty="0">
              <a:latin typeface="Tahoma" panose="020B0604030504040204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 rot="749807">
            <a:off x="-245831" y="999872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068" y="3128613"/>
            <a:ext cx="51523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If it costs 10p to make one flatbread, how much do I need to sell it for in order to make a profit?</a:t>
            </a:r>
          </a:p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How much profit will I make if I sell my flatbread for 25p?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616" y="1124744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Deciding on a selling price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616" y="1988840"/>
            <a:ext cx="7111784" cy="3714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</a:rPr>
              <a:t>Use 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supermarket 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</a:rPr>
              <a:t>websites to research the price of you competitors’ products.</a:t>
            </a:r>
          </a:p>
          <a:p>
            <a:endParaRPr lang="en-GB" sz="24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</a:rPr>
              <a:t>Decide on a price for your product.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Ensure you charge enough to make a profit but not so much that your customers will take their business elsewhere!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0" y="4941168"/>
            <a:ext cx="1452949" cy="16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908720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1052736"/>
            <a:ext cx="70567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Calculating your profit per unit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4440" y="2376175"/>
            <a:ext cx="7409672" cy="3528392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latin typeface="Tahoma" panose="020B0604030504040204" pitchFamily="34" charset="0"/>
              </a:rPr>
              <a:t>Calculate how much profit you will make on each portion of product that you sell.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 per unit= </a:t>
            </a:r>
            <a:r>
              <a:rPr lang="en-GB" sz="2000" b="1" dirty="0" smtClean="0">
                <a:latin typeface="Tahoma" panose="020B0604030504040204" pitchFamily="34" charset="0"/>
              </a:rPr>
              <a:t>selling price per unit - cost per unit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437112"/>
            <a:ext cx="2098147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</a:rPr>
              <a:t>The price each customer will pay for their tortilla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5965" y="4540700"/>
            <a:ext cx="2098147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</a:rPr>
              <a:t>How much each tortilla costs you to make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72088" y="4236526"/>
            <a:ext cx="559664" cy="4011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6552221" y="4170062"/>
            <a:ext cx="216024" cy="4011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6" name="Explosion 2 15"/>
          <p:cNvSpPr/>
          <p:nvPr/>
        </p:nvSpPr>
        <p:spPr>
          <a:xfrm rot="749807">
            <a:off x="236684" y="277659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765" y="1891061"/>
            <a:ext cx="4320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If it costs 20p to make one tortilla, how much profit will I make if I sell each one for 50p?</a:t>
            </a:r>
          </a:p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prstClr val="white"/>
                </a:solidFill>
                <a:latin typeface="Tahoma" panose="020B0604030504040204" pitchFamily="34" charset="0"/>
              </a:rPr>
              <a:t>How much profit will I make if I sell one tortilla for 15p 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308" y="1231885"/>
            <a:ext cx="7553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Calculating your 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expected total profit</a:t>
            </a:r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7000" y="2433374"/>
            <a:ext cx="7445676" cy="3101470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Tahoma" panose="020B0604030504040204" pitchFamily="34" charset="0"/>
              </a:rPr>
              <a:t>How much profit will you make if you sell all your </a:t>
            </a:r>
            <a:r>
              <a:rPr lang="en-GB" sz="2400" dirty="0" smtClean="0">
                <a:latin typeface="Tahoma" panose="020B0604030504040204" pitchFamily="34" charset="0"/>
              </a:rPr>
              <a:t>product portions </a:t>
            </a:r>
            <a:r>
              <a:rPr lang="en-GB" sz="2400" dirty="0">
                <a:latin typeface="Tahoma" panose="020B0604030504040204" pitchFamily="34" charset="0"/>
              </a:rPr>
              <a:t>for the price you have decided on?</a:t>
            </a:r>
          </a:p>
          <a:p>
            <a:pPr marL="0" indent="0" algn="ctr">
              <a:buNone/>
            </a:pPr>
            <a:endParaRPr lang="en-GB" sz="2400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Total Profit= </a:t>
            </a:r>
            <a:r>
              <a:rPr lang="en-GB" sz="2000" b="1" dirty="0">
                <a:latin typeface="Tahoma" panose="020B0604030504040204" pitchFamily="34" charset="0"/>
              </a:rPr>
              <a:t>profit per unit x number of </a:t>
            </a:r>
            <a:r>
              <a:rPr lang="en-GB" sz="2000" b="1" dirty="0" smtClean="0">
                <a:latin typeface="Tahoma" panose="020B0604030504040204" pitchFamily="34" charset="0"/>
              </a:rPr>
              <a:t>product portions sold </a:t>
            </a:r>
            <a:endParaRPr lang="en-GB" sz="2000" b="1" dirty="0">
              <a:latin typeface="Tahoma" panose="020B0604030504040204" pitchFamily="34" charset="0"/>
            </a:endParaRPr>
          </a:p>
        </p:txBody>
      </p:sp>
      <p:sp>
        <p:nvSpPr>
          <p:cNvPr id="12" name="Explosion 2 11"/>
          <p:cNvSpPr/>
          <p:nvPr/>
        </p:nvSpPr>
        <p:spPr>
          <a:xfrm rot="749807">
            <a:off x="236686" y="662556"/>
            <a:ext cx="9649967" cy="5578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441984"/>
            <a:ext cx="53285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If I make 10p profit per tortilla and I sell 24 tortillas, how much profit will I make?</a:t>
            </a:r>
          </a:p>
          <a:p>
            <a:pPr algn="ctr"/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What if I sell 54 tortillas?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980728"/>
            <a:ext cx="8194608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32" y="1124744"/>
            <a:ext cx="756084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Running an ethical business</a:t>
            </a:r>
          </a:p>
          <a:p>
            <a:pPr algn="ctr"/>
            <a:endParaRPr lang="en-GB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As business owners, who do we need to make sure we treat fairly? Talk to your business group.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In addition to ensuring our business makes a profit, we need to make sure that our suppliers are paid a fair price whilst not charging our consumers too much money.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Why?</a:t>
            </a:r>
            <a:endParaRPr lang="en-GB" sz="14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68" y="4528493"/>
            <a:ext cx="3312368" cy="165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556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26</cp:revision>
  <dcterms:created xsi:type="dcterms:W3CDTF">2018-09-18T08:43:35Z</dcterms:created>
  <dcterms:modified xsi:type="dcterms:W3CDTF">2018-12-19T12:53:44Z</dcterms:modified>
</cp:coreProperties>
</file>